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99" r:id="rId3"/>
    <p:sldId id="297" r:id="rId4"/>
    <p:sldId id="277" r:id="rId5"/>
    <p:sldId id="300" r:id="rId6"/>
    <p:sldId id="278" r:id="rId7"/>
    <p:sldId id="279" r:id="rId8"/>
    <p:sldId id="281" r:id="rId9"/>
    <p:sldId id="28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81C07-F513-48DE-88BD-8B3B3780EA08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DC383-E431-4457-B55E-0401922FC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65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C383-E431-4457-B55E-0401922FC1D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5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70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22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55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15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17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60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01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58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50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71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5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F9E36-EA3F-42C2-8F2E-7970DA12ECF3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B9B-BF63-4582-9947-CCEABFC97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67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2132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077865"/>
              </p:ext>
            </p:extLst>
          </p:nvPr>
        </p:nvGraphicFramePr>
        <p:xfrm>
          <a:off x="838200" y="2364381"/>
          <a:ext cx="10515600" cy="731247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2241959363"/>
                    </a:ext>
                  </a:extLst>
                </a:gridCol>
              </a:tblGrid>
              <a:tr h="3513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u="sng" dirty="0" smtClean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u="sng" dirty="0" smtClean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Lucida Calligraphy" panose="03010101010101010101" pitchFamily="66" charset="0"/>
                          <a:ea typeface="+mn-ea"/>
                          <a:cs typeface="+mn-cs"/>
                        </a:rPr>
                        <a:t>Dieta sostenibile: amica della salute e del Pianeta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i="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Scuola Secondaria di Primo Grado</a:t>
                      </a:r>
                      <a:endPara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Lucida Bright" panose="020406020505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Lucida Calligraphy" panose="03010101010101010101" pitchFamily="66" charset="0"/>
                          <a:ea typeface="+mn-ea"/>
                          <a:cs typeface="+mn-cs"/>
                        </a:rPr>
                        <a:t>                                        Classe  </a:t>
                      </a:r>
                      <a:r>
                        <a:rPr kumimoji="0" lang="it-IT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Lucida Calligraphy" panose="03010101010101010101" pitchFamily="66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it-IT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Lucida Calligraphy" panose="03010101010101010101" pitchFamily="66" charset="0"/>
                          <a:ea typeface="+mn-ea"/>
                          <a:cs typeface="+mn-cs"/>
                        </a:rPr>
                        <a:t>SEZ. A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Lucida Calligraphy" panose="03010101010101010101" pitchFamily="66" charset="0"/>
                          <a:ea typeface="+mn-ea"/>
                          <a:cs typeface="+mn-cs"/>
                        </a:rPr>
                        <a:t>                                                     </a:t>
                      </a:r>
                      <a:r>
                        <a:rPr kumimoji="0" lang="it-IT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Lucida Calligraphy" panose="03010101010101010101" pitchFamily="66" charset="0"/>
                          <a:ea typeface="+mn-ea"/>
                          <a:cs typeface="+mn-cs"/>
                        </a:rPr>
                        <a:t>Prof. Romano Alfonso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Lucida Calligraphy" panose="03010101010101010101" pitchFamily="66" charset="0"/>
                          <a:ea typeface="+mn-ea"/>
                          <a:cs typeface="+mn-cs"/>
                        </a:rPr>
                        <a:t>                                                                        Prof.ssa  Pacenza Maria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Lucida Calligraphy" panose="03010101010101010101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Lucida Calligraphy" panose="03010101010101010101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Lucida Calligraphy" panose="03010101010101010101" pitchFamily="66" charset="0"/>
                          <a:ea typeface="+mn-ea"/>
                          <a:cs typeface="+mn-cs"/>
                        </a:rPr>
                        <a:t>                                </a:t>
                      </a:r>
                      <a:endParaRPr lang="it-IT" sz="1100" b="1" u="sng" dirty="0" smtClean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u="sng" dirty="0" smtClean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u="sng" dirty="0" smtClean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u="sng" dirty="0" smtClean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u="sng" dirty="0" smtClean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u="sng" dirty="0" smtClean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u="sng" dirty="0" smtClean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5010263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65125"/>
            <a:ext cx="10515600" cy="21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i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Dieta sostenibile: </a:t>
            </a:r>
            <a:r>
              <a:rPr lang="it-IT" sz="4000" b="1" i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amica </a:t>
            </a:r>
            <a:r>
              <a:rPr lang="it-IT" sz="4000" b="1" i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della salute e del Pianeta. </a:t>
            </a:r>
            <a:endParaRPr lang="it-IT" dirty="0"/>
          </a:p>
        </p:txBody>
      </p:sp>
      <p:pic>
        <p:nvPicPr>
          <p:cNvPr id="2050" name="Picture 2" descr="Eco-food DOPPIA PIRAMIDE. - ppt scarica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" y="1690687"/>
            <a:ext cx="10593978" cy="45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5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Dieta sostenibile: </a:t>
            </a:r>
            <a:r>
              <a:rPr lang="it-IT" sz="4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</a:t>
            </a:r>
            <a:r>
              <a:rPr lang="it-IT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mica </a:t>
            </a:r>
            <a:r>
              <a:rPr lang="it-IT" sz="4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della salute e del </a:t>
            </a:r>
            <a:r>
              <a:rPr lang="it-IT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Pianeta</a:t>
            </a:r>
            <a:endParaRPr lang="it-IT" sz="4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26480" y="2121730"/>
            <a:ext cx="504952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Minore impatto ambientale equivale a: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tanti cereali (meglio se integrali) e tantissima frutta e verdura, pesce e latticini senza eccedere, più legumi e consumo moderato di dolci e carne rossa. </a:t>
            </a:r>
          </a:p>
        </p:txBody>
      </p:sp>
      <p:pic>
        <p:nvPicPr>
          <p:cNvPr id="1026" name="Picture 2" descr="Una dieta sostenibile fa bene alla salute di uomo e ambiente - Melaros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2134608"/>
            <a:ext cx="4820193" cy="43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2520" y="1031966"/>
            <a:ext cx="10515600" cy="1058091"/>
          </a:xfrm>
        </p:spPr>
        <p:txBody>
          <a:bodyPr>
            <a:normAutofit fontScale="90000"/>
          </a:bodyPr>
          <a:lstStyle/>
          <a:p>
            <a:pPr lvl="0" algn="ctr" defTabSz="449263" fontAlgn="base">
              <a:lnSpc>
                <a:spcPct val="80000"/>
              </a:lnSpc>
              <a:spcBef>
                <a:spcPts val="1500"/>
              </a:spcBef>
              <a:spcAft>
                <a:spcPct val="0"/>
              </a:spcAft>
              <a:buClr>
                <a:srgbClr val="FF9900"/>
              </a:buClr>
              <a:buSzPct val="100000"/>
              <a:defRPr/>
            </a:pPr>
            <a:r>
              <a:rPr lang="it-IT" sz="2800" dirty="0" smtClean="0">
                <a:solidFill>
                  <a:srgbClr val="70AD47">
                    <a:lumMod val="75000"/>
                  </a:srgbClr>
                </a:solidFill>
                <a:latin typeface="Lucida Calligraphy" panose="03010101010101010101" pitchFamily="66" charset="0"/>
                <a:ea typeface="+mn-ea"/>
                <a:cs typeface="+mn-cs"/>
              </a:rPr>
              <a:t>Qual è la Dieta più Sostenibile? </a:t>
            </a:r>
            <a:br>
              <a:rPr lang="it-IT" sz="2800" dirty="0" smtClean="0">
                <a:solidFill>
                  <a:srgbClr val="70AD47">
                    <a:lumMod val="75000"/>
                  </a:srgbClr>
                </a:solidFill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lang="it-IT" sz="2800" dirty="0" smtClean="0">
                <a:solidFill>
                  <a:srgbClr val="70AD47">
                    <a:lumMod val="75000"/>
                  </a:srgbClr>
                </a:solidFill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lang="it-IT" sz="2800" dirty="0" smtClean="0">
                <a:solidFill>
                  <a:srgbClr val="70AD47">
                    <a:lumMod val="75000"/>
                  </a:srgbClr>
                </a:solidFill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lang="it-IT" sz="2800" dirty="0" smtClean="0">
                <a:solidFill>
                  <a:srgbClr val="70AD47">
                    <a:lumMod val="75000"/>
                  </a:srgbClr>
                </a:solidFill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lang="it-IT" sz="2800" dirty="0" smtClean="0">
                <a:solidFill>
                  <a:srgbClr val="70AD47">
                    <a:lumMod val="75000"/>
                  </a:srgbClr>
                </a:solidFill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lang="it-IT" sz="2800" b="1" dirty="0" smtClean="0">
                <a:latin typeface="+mn-lt"/>
                <a:ea typeface="+mn-ea"/>
                <a:cs typeface="+mn-cs"/>
              </a:rPr>
              <a:t>La </a:t>
            </a:r>
            <a:r>
              <a:rPr lang="pt-BR" altLang="it-IT" sz="2700" b="1" dirty="0" smtClean="0"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Dieta </a:t>
            </a:r>
            <a:r>
              <a:rPr lang="pt-BR" altLang="it-IT" sz="2700" b="1" dirty="0"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Mediterranea: uno stile di </a:t>
            </a:r>
            <a:r>
              <a:rPr lang="pt-BR" altLang="it-IT" sz="2700" b="1" dirty="0" smtClean="0"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vita.</a:t>
            </a:r>
            <a:br>
              <a:rPr lang="pt-BR" altLang="it-IT" sz="2700" b="1" dirty="0" smtClean="0"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pt-BR" altLang="it-IT" sz="2700" b="1" dirty="0" smtClean="0"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/>
            </a:r>
            <a:br>
              <a:rPr lang="pt-BR" altLang="it-IT" sz="2700" b="1" dirty="0" smtClean="0"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pt-BR" altLang="it-IT" sz="2700" b="1" dirty="0" smtClean="0"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Il piatto equilibrato </a:t>
            </a:r>
            <a:r>
              <a:rPr lang="pt-BR" altLang="it-IT" sz="1800" b="1" dirty="0"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/>
            </a:r>
            <a:br>
              <a:rPr lang="pt-BR" altLang="it-IT" sz="1800" b="1" dirty="0"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it-IT" sz="2800" dirty="0" smtClean="0">
                <a:solidFill>
                  <a:srgbClr val="70AD47">
                    <a:lumMod val="75000"/>
                  </a:srgbClr>
                </a:solidFill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lang="it-IT" sz="2800" dirty="0" smtClean="0">
                <a:solidFill>
                  <a:srgbClr val="70AD47">
                    <a:lumMod val="75000"/>
                  </a:srgbClr>
                </a:solidFill>
                <a:latin typeface="Lucida Calligraphy" panose="03010101010101010101" pitchFamily="66" charset="0"/>
                <a:ea typeface="+mn-ea"/>
                <a:cs typeface="+mn-cs"/>
              </a:rPr>
            </a:br>
            <a:endParaRPr lang="it-IT" b="1" i="1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96676" y="4688504"/>
            <a:ext cx="10995324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it-IT" altLang="it-IT" b="1" dirty="0" smtClean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lvl="0" algn="just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it-IT" altLang="it-IT" b="1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lvl="0" algn="just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Con </a:t>
            </a:r>
            <a:r>
              <a:rPr lang="it-IT" altLang="it-IT" sz="2000" b="1" dirty="0">
                <a:solidFill>
                  <a:prstClr val="black"/>
                </a:solidFill>
                <a:ea typeface="MS PGothic" panose="020B0600070205080204" pitchFamily="34" charset="-128"/>
              </a:rPr>
              <a:t>il termine </a:t>
            </a:r>
            <a:r>
              <a:rPr lang="it-IT" altLang="it-IT" sz="20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piatto «equilibrato» </a:t>
            </a:r>
            <a:r>
              <a:rPr lang="it-IT" altLang="it-IT" sz="2000" b="1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ci </a:t>
            </a:r>
            <a:r>
              <a:rPr lang="it-IT" altLang="it-IT" sz="2000" b="1" dirty="0">
                <a:solidFill>
                  <a:prstClr val="black"/>
                </a:solidFill>
                <a:ea typeface="MS PGothic" panose="020B0600070205080204" pitchFamily="34" charset="-128"/>
              </a:rPr>
              <a:t>si </a:t>
            </a:r>
            <a:r>
              <a:rPr lang="it-IT" altLang="it-IT" sz="2000" b="1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riferisce al fabbisogno nutritivo dell’organismo garantendo</a:t>
            </a:r>
          </a:p>
          <a:p>
            <a:pPr lvl="0" algn="just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un'alimentazione corretta e salutare.  </a:t>
            </a:r>
            <a:endParaRPr lang="it-IT" sz="2000" b="1" dirty="0">
              <a:latin typeface="Lucida Calligraphy" panose="03010101010101010101" pitchFamily="66" charset="0"/>
            </a:endParaRPr>
          </a:p>
        </p:txBody>
      </p:sp>
      <p:pic>
        <p:nvPicPr>
          <p:cNvPr id="1026" name="Picture 2" descr="Pasto equilibrato: guida completa dalla colazione alla cena -Vicodellafo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65" y="2226263"/>
            <a:ext cx="6453051" cy="29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Doppia piramide alimentare: cibo ed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ecosostenibilità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2050" name="Picture 2" descr="La doppia piramide alimentare: “Cibo ed ecosostenibilità”. – L'Ordine  dell'Univers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8300519" cy="49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5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5131" y="561703"/>
            <a:ext cx="11423470" cy="59152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36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sz="36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a tale proposito ricordare che tutto questo non vuol dire che frutta e verdura sono </a:t>
            </a:r>
            <a:r>
              <a:rPr lang="it-IT" sz="36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l’optimum. Non </a:t>
            </a:r>
            <a:r>
              <a:rPr lang="it-IT" sz="36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necessario diventare vegetariani, basta consumare meno carne, di migliore qualità, proveniente da allevamenti sostenibili, privilegiare i tagli meno noti, per non sprecare nulla, e favorire allevamenti a ciclo chiuso, che riutilizzano il letame come concime.</a:t>
            </a:r>
          </a:p>
          <a:p>
            <a:pPr marL="0" indent="0" algn="r">
              <a:lnSpc>
                <a:spcPct val="150000"/>
              </a:lnSpc>
              <a:buNone/>
            </a:pPr>
            <a:endParaRPr lang="it-IT" b="1" dirty="0">
              <a:solidFill>
                <a:schemeClr val="accent6">
                  <a:lumMod val="75000"/>
                </a:schemeClr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3700" y="-22084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Mangiare può diventare un gesto </a:t>
            </a:r>
            <a:r>
              <a:rPr lang="it-IT" sz="2400" b="1" u="sng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Eco-Sostenibile</a:t>
            </a:r>
            <a:r>
              <a:rPr lang="it-IT" sz="2400" b="1" u="sng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! </a:t>
            </a:r>
            <a:r>
              <a:rPr lang="it-IT" sz="35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/>
            </a:r>
            <a:br>
              <a:rPr lang="it-IT" sz="35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</a:br>
            <a:r>
              <a:rPr lang="it-IT" sz="35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onsigli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per un’alimentazione a minore impatto ambientale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3700" y="979487"/>
            <a:ext cx="10515600" cy="566261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t-IT" sz="16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Acquistare </a:t>
            </a:r>
            <a:r>
              <a:rPr lang="it-IT" sz="1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prodotti </a:t>
            </a:r>
            <a:r>
              <a:rPr lang="it-IT" sz="16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locali</a:t>
            </a:r>
            <a:endParaRPr lang="it-IT" sz="1600" dirty="0">
              <a:latin typeface="Lucida Calligraphy" panose="03010101010101010101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400" dirty="0">
                <a:latin typeface="Lucida Calligraphy" panose="03010101010101010101" pitchFamily="66" charset="0"/>
              </a:rPr>
              <a:t>Quattro </a:t>
            </a:r>
            <a:r>
              <a:rPr lang="it-IT" sz="1400" dirty="0" smtClean="0">
                <a:latin typeface="Lucida Calligraphy" panose="03010101010101010101" pitchFamily="66" charset="0"/>
              </a:rPr>
              <a:t>buoni </a:t>
            </a:r>
            <a:r>
              <a:rPr lang="it-IT" sz="1400" dirty="0">
                <a:latin typeface="Lucida Calligraphy" panose="03010101010101010101" pitchFamily="66" charset="0"/>
              </a:rPr>
              <a:t>motivi per acquistare "locale":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300" dirty="0" smtClean="0">
                <a:latin typeface="Lucida Calligraphy" panose="03010101010101010101" pitchFamily="66" charset="0"/>
              </a:rPr>
              <a:t>Comprare </a:t>
            </a:r>
            <a:r>
              <a:rPr lang="it-IT" sz="1300" dirty="0">
                <a:latin typeface="Lucida Calligraphy" panose="03010101010101010101" pitchFamily="66" charset="0"/>
              </a:rPr>
              <a:t>prodotti freschi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300" dirty="0" smtClean="0">
                <a:latin typeface="Lucida Calligraphy" panose="03010101010101010101" pitchFamily="66" charset="0"/>
              </a:rPr>
              <a:t>Sostenere </a:t>
            </a:r>
            <a:r>
              <a:rPr lang="it-IT" sz="1300" dirty="0">
                <a:latin typeface="Lucida Calligraphy" panose="03010101010101010101" pitchFamily="66" charset="0"/>
              </a:rPr>
              <a:t>l’economia locale e le filiere italiane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300" dirty="0" smtClean="0">
                <a:latin typeface="Lucida Calligraphy" panose="03010101010101010101" pitchFamily="66" charset="0"/>
              </a:rPr>
              <a:t>Ridurre </a:t>
            </a:r>
            <a:r>
              <a:rPr lang="it-IT" sz="1300" dirty="0">
                <a:latin typeface="Lucida Calligraphy" panose="03010101010101010101" pitchFamily="66" charset="0"/>
              </a:rPr>
              <a:t>le emissioni di CO2 limitando i </a:t>
            </a:r>
            <a:r>
              <a:rPr lang="it-IT" sz="1300" dirty="0" smtClean="0">
                <a:latin typeface="Lucida Calligraphy" panose="03010101010101010101" pitchFamily="66" charset="0"/>
              </a:rPr>
              <a:t>trasporti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300" dirty="0" smtClean="0">
                <a:latin typeface="Lucida Calligraphy" panose="03010101010101010101" pitchFamily="66" charset="0"/>
              </a:rPr>
              <a:t>Preferire prodotti </a:t>
            </a:r>
            <a:r>
              <a:rPr lang="it-IT" sz="1300" dirty="0">
                <a:latin typeface="Lucida Calligraphy" panose="03010101010101010101" pitchFamily="66" charset="0"/>
              </a:rPr>
              <a:t>tipici e varietà nostrane, spesso a rischio di </a:t>
            </a:r>
            <a:r>
              <a:rPr lang="it-IT" sz="1300" dirty="0" smtClean="0">
                <a:latin typeface="Lucida Calligraphy" panose="03010101010101010101" pitchFamily="66" charset="0"/>
              </a:rPr>
              <a:t>estinzione</a:t>
            </a:r>
            <a:endParaRPr lang="it-IT" sz="1300" b="1" dirty="0">
              <a:latin typeface="Lucida Calligraphy" panose="03010101010101010101" pitchFamily="66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AutoNum type="arabicPeriod" startAt="2"/>
            </a:pPr>
            <a:r>
              <a:rPr lang="it-IT" sz="16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Mangiare prodotti di stagione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400" dirty="0" smtClean="0">
                <a:latin typeface="Lucida Calligraphy" panose="03010101010101010101" pitchFamily="66" charset="0"/>
              </a:rPr>
              <a:t>Se mangiare frutta e verdura è importante, fondamentale è mangiarle nel momento giusto. La frutta e la verdura hanno una propria stagionalità. In natura le specie animali si nutrono in maniera diversa a seconda delle stagioni e questo è importante per la salvaguardia degli ecosistemi</a:t>
            </a:r>
            <a:endParaRPr lang="it-IT" sz="1400" dirty="0">
              <a:latin typeface="Lucida Calligraphy" panose="03010101010101010101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461375" y="110472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Lucida Calligraphy" panose="03010101010101010101" pitchFamily="66" charset="0"/>
              </a:rPr>
              <a:t>Costruisci un bell’orto! A casa, a </a:t>
            </a:r>
            <a:r>
              <a:rPr lang="it-IT" sz="1200" dirty="0" smtClean="0">
                <a:latin typeface="Lucida Calligraphy" panose="03010101010101010101" pitchFamily="66" charset="0"/>
              </a:rPr>
              <a:t>scuola. L’orto può </a:t>
            </a:r>
            <a:r>
              <a:rPr lang="it-IT" sz="1200" dirty="0">
                <a:latin typeface="Lucida Calligraphy" panose="03010101010101010101" pitchFamily="66" charset="0"/>
              </a:rPr>
              <a:t>diventare uno strumento per imparare a prendersi cura del territorio oltre che a conoscerlo e condividere i propri </a:t>
            </a:r>
            <a:r>
              <a:rPr lang="it-IT" sz="1200" dirty="0" smtClean="0">
                <a:latin typeface="Lucida Calligraphy" panose="03010101010101010101" pitchFamily="66" charset="0"/>
              </a:rPr>
              <a:t>frutti.</a:t>
            </a:r>
            <a:endParaRPr lang="it-IT" sz="1200" dirty="0">
              <a:latin typeface="Lucida Calligraphy" panose="03010101010101010101" pitchFamily="66" charset="0"/>
            </a:endParaRPr>
          </a:p>
          <a:p>
            <a:endParaRPr lang="it-IT" sz="1200" dirty="0">
              <a:latin typeface="Lucida Calligraphy" panose="03010101010101010101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9775" y="3533560"/>
            <a:ext cx="701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 smtClean="0">
                <a:latin typeface="Lucida Calligraphy" panose="03010101010101010101" pitchFamily="66" charset="0"/>
              </a:rPr>
              <a:t>Autunno </a:t>
            </a:r>
            <a:r>
              <a:rPr lang="it-IT" sz="1400" dirty="0">
                <a:latin typeface="Lucida Calligraphy" panose="03010101010101010101" pitchFamily="66" charset="0"/>
              </a:rPr>
              <a:t>(settembre, ottobre e novembre)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latin typeface="Lucida Calligraphy" panose="03010101010101010101" pitchFamily="66" charset="0"/>
              </a:rPr>
              <a:t>Frutta: uva, castagne, noci, kiwi, pera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latin typeface="Lucida Calligraphy" panose="03010101010101010101" pitchFamily="66" charset="0"/>
              </a:rPr>
              <a:t>Verdura: pannocchia, zucca, fagioli, pomodoro, verdure a foglia verde</a:t>
            </a:r>
          </a:p>
          <a:p>
            <a:pPr lvl="0"/>
            <a:r>
              <a:rPr lang="it-IT" sz="1400" b="1" dirty="0">
                <a:latin typeface="Lucida Calligraphy" panose="03010101010101010101" pitchFamily="66" charset="0"/>
              </a:rPr>
              <a:t>Inverno</a:t>
            </a:r>
            <a:r>
              <a:rPr lang="it-IT" sz="1400" dirty="0">
                <a:latin typeface="Lucida Calligraphy" panose="03010101010101010101" pitchFamily="66" charset="0"/>
              </a:rPr>
              <a:t> (dicembre, gennaio e febbraio)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400" dirty="0">
                <a:latin typeface="Lucida Calligraphy" panose="03010101010101010101" pitchFamily="66" charset="0"/>
              </a:rPr>
              <a:t>Frutta: arancia, mela, mandarino, limone e pompelmo </a:t>
            </a:r>
            <a:endParaRPr lang="it-IT" sz="1400" dirty="0" smtClean="0">
              <a:latin typeface="Lucida Calligraphy" panose="030101010101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400" dirty="0" smtClean="0">
                <a:latin typeface="Lucida Calligraphy" panose="03010101010101010101" pitchFamily="66" charset="0"/>
              </a:rPr>
              <a:t>Verdura</a:t>
            </a:r>
            <a:r>
              <a:rPr lang="it-IT" sz="1400" dirty="0">
                <a:latin typeface="Lucida Calligraphy" panose="03010101010101010101" pitchFamily="66" charset="0"/>
              </a:rPr>
              <a:t>: spinaci, finocchi, cavolfiore</a:t>
            </a:r>
          </a:p>
          <a:p>
            <a:pPr lvl="0"/>
            <a:r>
              <a:rPr lang="it-IT" sz="1400" b="1" dirty="0">
                <a:latin typeface="Lucida Calligraphy" panose="03010101010101010101" pitchFamily="66" charset="0"/>
              </a:rPr>
              <a:t>Primavera</a:t>
            </a:r>
            <a:r>
              <a:rPr lang="it-IT" sz="1400" dirty="0">
                <a:latin typeface="Lucida Calligraphy" panose="03010101010101010101" pitchFamily="66" charset="0"/>
              </a:rPr>
              <a:t> (marzo, aprile e maggio)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latin typeface="Lucida Calligraphy" panose="03010101010101010101" pitchFamily="66" charset="0"/>
              </a:rPr>
              <a:t>Frutta: fragola, ciliegia, mirtilli, banana </a:t>
            </a:r>
            <a:endParaRPr lang="it-IT" sz="1400" dirty="0" smtClean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 smtClean="0">
                <a:latin typeface="Lucida Calligraphy" panose="03010101010101010101" pitchFamily="66" charset="0"/>
              </a:rPr>
              <a:t>Verdura</a:t>
            </a:r>
            <a:r>
              <a:rPr lang="it-IT" sz="1400" dirty="0">
                <a:latin typeface="Lucida Calligraphy" panose="03010101010101010101" pitchFamily="66" charset="0"/>
              </a:rPr>
              <a:t>: asparagi, carote, insalata, piselli</a:t>
            </a:r>
          </a:p>
          <a:p>
            <a:r>
              <a:rPr lang="it-IT" sz="1400" b="1" dirty="0" smtClean="0">
                <a:latin typeface="Lucida Calligraphy" panose="03010101010101010101" pitchFamily="66" charset="0"/>
              </a:rPr>
              <a:t>Estate</a:t>
            </a:r>
            <a:r>
              <a:rPr lang="it-IT" sz="1400" dirty="0" smtClean="0">
                <a:latin typeface="Lucida Calligraphy" panose="03010101010101010101" pitchFamily="66" charset="0"/>
              </a:rPr>
              <a:t> </a:t>
            </a:r>
            <a:r>
              <a:rPr lang="it-IT" sz="1400" dirty="0">
                <a:latin typeface="Lucida Calligraphy" panose="03010101010101010101" pitchFamily="66" charset="0"/>
              </a:rPr>
              <a:t>(giugno e luglio agosto) oltre al mare e al sole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latin typeface="Lucida Calligraphy" panose="03010101010101010101" pitchFamily="66" charset="0"/>
              </a:rPr>
              <a:t>Frutta: pesca, anguria, melone, fichi </a:t>
            </a:r>
            <a:endParaRPr lang="it-IT" sz="1400" dirty="0" smtClean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 smtClean="0">
                <a:latin typeface="Lucida Calligraphy" panose="03010101010101010101" pitchFamily="66" charset="0"/>
              </a:rPr>
              <a:t>Verdura</a:t>
            </a:r>
            <a:r>
              <a:rPr lang="it-IT" sz="1400" dirty="0">
                <a:latin typeface="Lucida Calligraphy" panose="03010101010101010101" pitchFamily="66" charset="0"/>
              </a:rPr>
              <a:t>: zucchine, melanzane, peperoni, patate</a:t>
            </a:r>
          </a:p>
          <a:p>
            <a:endParaRPr lang="it-IT" sz="1400" dirty="0">
              <a:latin typeface="Lucida Calligraphy" panose="03010101010101010101" pitchFamily="66" charset="0"/>
            </a:endParaRPr>
          </a:p>
        </p:txBody>
      </p:sp>
      <p:pic>
        <p:nvPicPr>
          <p:cNvPr id="3074" name="Picture 2" descr="Mauro Saccardo: MANGI FRUTTA E VERDURA CHE NON E' DI STAGIONE? NON SAI COSA  TI PER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3422469"/>
            <a:ext cx="278338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17666">
            <a:off x="2182162" y="1231785"/>
            <a:ext cx="6532274" cy="4351338"/>
          </a:xfrm>
        </p:spPr>
      </p:pic>
      <p:sp>
        <p:nvSpPr>
          <p:cNvPr id="6" name="CasellaDiTesto 5"/>
          <p:cNvSpPr txBox="1"/>
          <p:nvPr/>
        </p:nvSpPr>
        <p:spPr>
          <a:xfrm>
            <a:off x="7772400" y="1939985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IMPRONTA ECOLOGICA 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  (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E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cological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F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ootprint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) </a:t>
            </a: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misura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la capacità della terra di rigenerare le risorse impiegate per la produzione del singolo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alimento.</a:t>
            </a:r>
            <a:endParaRPr lang="it-IT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MPRONTA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DI CARBONIO 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 (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C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arbon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F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ootprint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misura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le emissioni dei gas a effetto serra durante il suo ciclo di vita e il loro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impatto.</a:t>
            </a:r>
            <a:endParaRPr lang="it-IT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IMPRONTA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IDRICA 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   (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W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ater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F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ootprint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misura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invece il consumo di acqua.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2300" y="34290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L’impronta è il segno, ossia </a:t>
            </a:r>
            <a:r>
              <a:rPr lang="it-IT" sz="3500" b="1" u="sng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l’impatto, </a:t>
            </a:r>
            <a:r>
              <a:rPr lang="it-IT" sz="35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che ciascun cibo e ciascuno di noi lascia sull’ambiente.</a:t>
            </a:r>
          </a:p>
          <a:p>
            <a:endParaRPr lang="it-IT" sz="3500" b="1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CHE COSA ABBIAMO IMPARATO OGGI</a:t>
            </a:r>
            <a:br>
              <a:rPr lang="it-IT" sz="36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</a:br>
            <a:endParaRPr lang="it-IT" sz="3600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6600" y="1281906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esiste una relazione tra alimentazione e ambiente 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l’alimentazione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non corretta aumenta l’impatto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ambientale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c’è la necessità di acquisire una coscienza sostenibile anche nella scelta dei nostri cibi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bisogna valorizzare i prodotti locali e stagionali</a:t>
            </a:r>
          </a:p>
          <a:p>
            <a:pPr lvl="0"/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bisogna mangiare la carne ma ridurne le quantità dando precedenza alla qualità</a:t>
            </a:r>
          </a:p>
          <a:p>
            <a:pPr lvl="0"/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i nostri cibi hanno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«un’ impronta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»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e un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“peso” per il nostro ambiente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l’acqua è un bene prezioso da salvaguardare 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ci sono piccoli ma importanti gesti per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aiutare il nostro pianeta</a:t>
            </a:r>
            <a:endParaRPr lang="it-IT" sz="20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it-IT" sz="20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67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610</Words>
  <Application>Microsoft Office PowerPoint</Application>
  <PresentationFormat>Personalizzato</PresentationFormat>
  <Paragraphs>69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Dieta sostenibile: amica della salute e del Pianeta. </vt:lpstr>
      <vt:lpstr>Dieta sostenibile: amica della salute e del Pianeta</vt:lpstr>
      <vt:lpstr>Qual è la Dieta più Sostenibile?    La Dieta Mediterranea: uno stile di vita.  Il piatto equilibrato   </vt:lpstr>
      <vt:lpstr> Doppia piramide alimentare: cibo ed  ecosostenibilità. </vt:lpstr>
      <vt:lpstr>Presentazione standard di PowerPoint</vt:lpstr>
      <vt:lpstr>Mangiare può diventare un gesto Eco-Sostenibile!  Consigli per un’alimentazione a minore impatto ambientale</vt:lpstr>
      <vt:lpstr>Presentazione standard di PowerPoint</vt:lpstr>
      <vt:lpstr>CHE COSA ABBIAMO IMPARATO OGGI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Zanichelli</dc:creator>
  <cp:lastModifiedBy>Utente1</cp:lastModifiedBy>
  <cp:revision>93</cp:revision>
  <dcterms:created xsi:type="dcterms:W3CDTF">2016-11-01T12:43:56Z</dcterms:created>
  <dcterms:modified xsi:type="dcterms:W3CDTF">2022-03-25T13:25:36Z</dcterms:modified>
</cp:coreProperties>
</file>